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291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6600CC"/>
    <a:srgbClr val="000066"/>
    <a:srgbClr val="0033CC"/>
    <a:srgbClr val="0066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44" y="1714488"/>
            <a:ext cx="8786874" cy="3643338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  <a:t>             </a:t>
            </a:r>
            <a:r>
              <a:rPr lang="en-US" altLang="zh-CN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8.4   </a:t>
            </a:r>
            <a:r>
              <a:rPr lang="zh-CN" altLang="en-US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用正有理数</a:t>
            </a:r>
            <a:r>
              <a:rPr lang="en-US" altLang="zh-CN" sz="3600" i="1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I</a:t>
            </a:r>
            <a:r>
              <a:rPr lang="en-US" altLang="zh-CN" sz="3600" dirty="0" smtClean="0"/>
              <a:t>/</a:t>
            </a:r>
            <a:r>
              <a:rPr lang="en-US" altLang="zh-CN" sz="3600" i="1" dirty="0" smtClean="0"/>
              <a:t>D</a:t>
            </a:r>
            <a:r>
              <a:rPr lang="zh-CN" altLang="en-US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做抽样率转换</a:t>
            </a:r>
            <a: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600" dirty="0" smtClean="0"/>
              <a:t/>
            </a:r>
            <a:br>
              <a:rPr lang="zh-CN" altLang="en-US" sz="3600" dirty="0" smtClean="0"/>
            </a:br>
            <a:endParaRPr lang="zh-CN" altLang="en-US"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441366"/>
            <a:ext cx="7300396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无论是抽取或是插值，其输入到输出的变换都相当于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经过一个</a:t>
            </a:r>
            <a:r>
              <a:rPr lang="zh-CN" altLang="en-US" sz="2400" b="1" dirty="0">
                <a:solidFill>
                  <a:srgbClr val="C00000"/>
                </a:solidFill>
              </a:rPr>
              <a:t>线性移变（时变）</a:t>
            </a:r>
            <a:r>
              <a:rPr lang="zh-CN" altLang="en-US" sz="2400" b="1" dirty="0"/>
              <a:t>系统。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71472" y="357166"/>
            <a:ext cx="1188146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例题</a:t>
            </a:r>
            <a:r>
              <a:rPr lang="en-US" altLang="zh-CN" sz="2400" b="1" dirty="0" smtClean="0"/>
              <a:t>8.1</a:t>
            </a:r>
            <a:endParaRPr lang="zh-CN" altLang="en-US" sz="2400" b="1" dirty="0" smtClean="0"/>
          </a:p>
        </p:txBody>
      </p:sp>
      <p:pic>
        <p:nvPicPr>
          <p:cNvPr id="1027" name="Picture 3" descr="E:\DSP程佩青课件\064937-01 数字信号处理教程（第四版）(经典版) 40571-9\CTP\TU\9t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926" y="214290"/>
            <a:ext cx="5357835" cy="603450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auto">
          <a:xfrm>
            <a:off x="428596" y="214290"/>
            <a:ext cx="8385629" cy="61863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8.2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设有一载波频率为</a:t>
            </a:r>
            <a:r>
              <a:rPr lang="en-US" altLang="zh-CN" sz="2400" b="1" i="1" dirty="0" smtClean="0"/>
              <a:t>f</a:t>
            </a:r>
            <a:r>
              <a:rPr lang="en-US" altLang="zh-CN" sz="2400" b="1" baseline="-25000" dirty="0" smtClean="0"/>
              <a:t>0</a:t>
            </a:r>
            <a:r>
              <a:rPr lang="en-US" altLang="zh-CN" sz="2400" b="1" dirty="0" smtClean="0"/>
              <a:t>=16kHz</a:t>
            </a:r>
            <a:r>
              <a:rPr lang="zh-CN" altLang="en-US" sz="2400" b="1" dirty="0" smtClean="0"/>
              <a:t>的调幅模拟信号</a:t>
            </a:r>
            <a:r>
              <a:rPr lang="en-US" altLang="zh-CN" sz="2400" b="1" i="1" dirty="0" smtClean="0"/>
              <a:t>x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t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为</a:t>
            </a:r>
          </a:p>
          <a:p>
            <a:pPr>
              <a:lnSpc>
                <a:spcPct val="150000"/>
              </a:lnSpc>
            </a:pPr>
            <a:r>
              <a:rPr lang="en-US" altLang="zh-CN" sz="2400" b="1" i="1" dirty="0" smtClean="0"/>
              <a:t>                           </a:t>
            </a:r>
            <a:r>
              <a:rPr lang="en-US" altLang="zh-CN" sz="2400" b="1" i="1" dirty="0" err="1" smtClean="0"/>
              <a:t>x</a:t>
            </a:r>
            <a:r>
              <a:rPr lang="en-US" altLang="zh-CN" sz="2400" b="1" i="1" baseline="-25000" dirty="0" err="1" smtClean="0"/>
              <a:t>a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t</a:t>
            </a:r>
            <a:r>
              <a:rPr lang="en-US" altLang="zh-CN" sz="2400" b="1" dirty="0" smtClean="0"/>
              <a:t>)=</a:t>
            </a:r>
            <a:r>
              <a:rPr lang="en-US" altLang="zh-CN" sz="2400" b="1" i="1" dirty="0" smtClean="0"/>
              <a:t>s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t</a:t>
            </a:r>
            <a:r>
              <a:rPr lang="en-US" altLang="zh-CN" sz="2400" b="1" dirty="0" smtClean="0"/>
              <a:t>)</a:t>
            </a:r>
            <a:r>
              <a:rPr lang="en-US" altLang="zh-CN" sz="2400" b="1" dirty="0" err="1" smtClean="0"/>
              <a:t>cos</a:t>
            </a:r>
            <a:r>
              <a:rPr lang="en-US" altLang="zh-CN" sz="2400" b="1" dirty="0" smtClean="0"/>
              <a:t>(2π</a:t>
            </a:r>
            <a:r>
              <a:rPr lang="en-US" altLang="zh-CN" sz="2400" b="1" i="1" dirty="0" smtClean="0"/>
              <a:t>f</a:t>
            </a:r>
            <a:r>
              <a:rPr lang="en-US" altLang="zh-CN" sz="2400" b="1" baseline="-25000" dirty="0" smtClean="0"/>
              <a:t>0</a:t>
            </a:r>
            <a:r>
              <a:rPr lang="en-US" altLang="zh-CN" sz="2400" b="1" i="1" dirty="0" smtClean="0"/>
              <a:t>t</a:t>
            </a:r>
            <a:r>
              <a:rPr lang="en-US" altLang="zh-CN" sz="2400" b="1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其中</a:t>
            </a:r>
            <a:r>
              <a:rPr lang="en-US" altLang="zh-CN" sz="2400" b="1" i="1" dirty="0" smtClean="0"/>
              <a:t>s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t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为调制信号，其最高频率分量为</a:t>
            </a:r>
            <a:r>
              <a:rPr lang="en-US" altLang="zh-CN" sz="2400" b="1" i="1" dirty="0" err="1" smtClean="0"/>
              <a:t>f</a:t>
            </a:r>
            <a:r>
              <a:rPr lang="en-US" altLang="zh-CN" sz="2400" b="1" i="1" baseline="-25000" dirty="0" err="1" smtClean="0"/>
              <a:t>h</a:t>
            </a:r>
            <a:r>
              <a:rPr lang="en-US" altLang="zh-CN" sz="2400" b="1" dirty="0" smtClean="0"/>
              <a:t>=3kHz</a:t>
            </a:r>
            <a:r>
              <a:rPr lang="zh-CN" altLang="en-US" sz="2400" b="1" dirty="0" smtClean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系统抽样频率为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dirty="0" smtClean="0"/>
              <a:t>=90kHz,</a:t>
            </a:r>
            <a:r>
              <a:rPr lang="zh-CN" altLang="en-US" sz="2400" b="1" dirty="0" smtClean="0"/>
              <a:t>因冗余度较大，欲用有理因子</a:t>
            </a:r>
            <a:r>
              <a:rPr lang="en-US" altLang="zh-CN" sz="2400" b="1" i="1" dirty="0" smtClean="0"/>
              <a:t>I</a:t>
            </a:r>
            <a:r>
              <a:rPr lang="en-US" altLang="zh-CN" sz="2400" b="1" dirty="0" smtClean="0"/>
              <a:t>/</a:t>
            </a:r>
            <a:r>
              <a:rPr lang="en-US" altLang="zh-CN" sz="2400" b="1" i="1" dirty="0" smtClean="0"/>
              <a:t>D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去改变抽样频率，以实现不产生混叠失真情况下，最大限度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地减小抽样频率，以便减小运算量。试求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） 插值</a:t>
            </a:r>
            <a:r>
              <a:rPr lang="en-US" altLang="zh-CN" sz="2400" b="1" i="1" dirty="0" smtClean="0"/>
              <a:t>I</a:t>
            </a:r>
            <a:r>
              <a:rPr lang="zh-CN" altLang="en-US" sz="2400" b="1" dirty="0" smtClean="0"/>
              <a:t>与抽取值</a:t>
            </a:r>
            <a:r>
              <a:rPr lang="en-US" altLang="zh-CN" sz="2400" b="1" i="1" dirty="0" smtClean="0"/>
              <a:t>D</a:t>
            </a:r>
            <a:r>
              <a:rPr lang="zh-CN" altLang="en-US" sz="2400" b="1" dirty="0" smtClean="0"/>
              <a:t>；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） 设计所需防镜像、防混叠失真低通滤波器，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采用</a:t>
            </a:r>
            <a:r>
              <a:rPr lang="en-US" altLang="zh-CN" sz="2400" b="1" dirty="0" smtClean="0"/>
              <a:t>FIR</a:t>
            </a:r>
            <a:r>
              <a:rPr lang="zh-CN" altLang="en-US" sz="2400" b="1" dirty="0" smtClean="0"/>
              <a:t>线性相应低通滤波器，令阻带最小衰减为</a:t>
            </a:r>
            <a:r>
              <a:rPr lang="en-US" altLang="zh-CN" sz="2400" b="1" i="1" dirty="0" smtClean="0"/>
              <a:t>δ</a:t>
            </a:r>
            <a:r>
              <a:rPr lang="en-US" altLang="zh-CN" sz="2400" b="1" baseline="-25000" dirty="0" smtClean="0"/>
              <a:t>2</a:t>
            </a:r>
            <a:r>
              <a:rPr lang="en-US" altLang="zh-CN" sz="2400" b="1" dirty="0" smtClean="0"/>
              <a:t>=40dB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          过渡带宽度为</a:t>
            </a:r>
            <a:r>
              <a:rPr lang="en-US" altLang="zh-CN" sz="2400" b="1" dirty="0" err="1" smtClean="0"/>
              <a:t>Δ</a:t>
            </a:r>
            <a:r>
              <a:rPr lang="en-US" altLang="zh-CN" sz="2400" b="1" i="1" dirty="0" err="1" smtClean="0"/>
              <a:t>f</a:t>
            </a:r>
            <a:r>
              <a:rPr lang="en-US" altLang="zh-CN" sz="2400" b="1" baseline="-25000" dirty="0" err="1" smtClean="0"/>
              <a:t>B</a:t>
            </a:r>
            <a:r>
              <a:rPr lang="en-US" altLang="zh-CN" sz="2400" b="1" dirty="0" smtClean="0"/>
              <a:t>=1kHz</a:t>
            </a:r>
            <a:r>
              <a:rPr lang="zh-CN" altLang="en-US" sz="2400" b="1" dirty="0" smtClean="0"/>
              <a:t>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DSP程佩青课件\064937-01 数字信号处理教程（第四版）(经典版) 40571-9\CTP\TU\9t10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428604"/>
            <a:ext cx="7753781" cy="57569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24"/>
          <p:cNvSpPr txBox="1">
            <a:spLocks noChangeArrowheads="1"/>
          </p:cNvSpPr>
          <p:nvPr/>
        </p:nvSpPr>
        <p:spPr bwMode="auto">
          <a:xfrm>
            <a:off x="303213" y="479416"/>
            <a:ext cx="8414483" cy="1754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将抽样率变为有理数</a:t>
            </a:r>
            <a:r>
              <a:rPr lang="en-US" altLang="zh-CN" sz="2400" b="1" i="1" dirty="0"/>
              <a:t>I</a:t>
            </a:r>
            <a:r>
              <a:rPr lang="en-US" altLang="zh-CN" sz="2400" b="1" dirty="0"/>
              <a:t>/</a:t>
            </a:r>
            <a:r>
              <a:rPr lang="en-US" altLang="zh-CN" sz="2400" b="1" i="1" dirty="0"/>
              <a:t>D</a:t>
            </a:r>
            <a:r>
              <a:rPr lang="zh-CN" altLang="en-US" sz="2400" b="1" dirty="0"/>
              <a:t>倍的一般情况，这可以通过把</a:t>
            </a:r>
            <a:r>
              <a:rPr lang="en-US" altLang="zh-CN" sz="2400" b="1" i="1" dirty="0"/>
              <a:t>D</a:t>
            </a:r>
            <a:r>
              <a:rPr lang="zh-CN" altLang="en-US" sz="2400" b="1" dirty="0"/>
              <a:t>取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抽取和</a:t>
            </a:r>
            <a:r>
              <a:rPr lang="en-US" altLang="zh-CN" sz="2400" b="1" i="1" dirty="0"/>
              <a:t>I</a:t>
            </a:r>
            <a:r>
              <a:rPr lang="zh-CN" altLang="en-US" sz="2400" b="1" dirty="0"/>
              <a:t>倍抽样率的插值结合起来而得到。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一般是</a:t>
            </a:r>
            <a:r>
              <a:rPr lang="zh-CN" altLang="en-US" sz="2400" b="1" dirty="0">
                <a:solidFill>
                  <a:srgbClr val="C00000"/>
                </a:solidFill>
              </a:rPr>
              <a:t>先做插值，再做抽取，结构上就是两者的级联。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68313" y="260350"/>
            <a:ext cx="4814138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以有理数</a:t>
            </a:r>
            <a:r>
              <a:rPr lang="en-US" altLang="zh-CN" sz="2400" b="1" i="1"/>
              <a:t>I/D</a:t>
            </a:r>
            <a:r>
              <a:rPr lang="zh-CN" altLang="en-US" sz="2400" b="1"/>
              <a:t>来改变抽样率的系统 </a:t>
            </a:r>
            <a:r>
              <a:rPr lang="en-US" altLang="zh-CN" sz="2400" b="1"/>
              <a:t>: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064006" y="5017321"/>
            <a:ext cx="5028941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新系统输出信号的抽样率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为</a:t>
            </a:r>
            <a:r>
              <a:rPr lang="en-US" altLang="zh-CN" sz="2400" b="1" i="1" dirty="0" err="1" smtClean="0"/>
              <a:t>f</a:t>
            </a:r>
            <a:r>
              <a:rPr lang="en-US" altLang="zh-CN" sz="2400" b="1" i="1" baseline="-25000" dirty="0" err="1" smtClean="0"/>
              <a:t>s</a:t>
            </a:r>
            <a:r>
              <a:rPr lang="en-US" altLang="zh-CN" sz="2400" b="1" dirty="0" err="1" smtClean="0"/>
              <a:t>′</a:t>
            </a:r>
            <a:r>
              <a:rPr lang="en-US" altLang="zh-CN" sz="2400" b="1" dirty="0" smtClean="0"/>
              <a:t>=</a:t>
            </a:r>
            <a:r>
              <a:rPr lang="en-US" altLang="zh-CN" sz="2400" b="1" i="1" dirty="0" smtClean="0"/>
              <a:t>I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i="1" dirty="0" smtClean="0"/>
              <a:t>/D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pic>
        <p:nvPicPr>
          <p:cNvPr id="1026" name="Picture 2" descr="E:\DSP程佩青课件\064937-01 数字信号处理教程（第四版）(经典版) 40571-9\CTP\TU\9t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285860"/>
            <a:ext cx="8199252" cy="35004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204788"/>
            <a:ext cx="8674169" cy="44542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在图 </a:t>
            </a:r>
            <a:r>
              <a:rPr lang="en-US" altLang="zh-CN" sz="2400" b="1"/>
              <a:t>(a)</a:t>
            </a:r>
            <a:r>
              <a:rPr lang="zh-CN" altLang="en-US" sz="2400" b="1"/>
              <a:t>中，</a:t>
            </a:r>
            <a:r>
              <a:rPr lang="en-US" altLang="zh-CN" sz="2400" b="1" i="1"/>
              <a:t>h</a:t>
            </a:r>
            <a:r>
              <a:rPr lang="en-US" altLang="zh-CN" sz="2400" b="1" i="1" baseline="-25000"/>
              <a:t>I</a:t>
            </a:r>
            <a:r>
              <a:rPr lang="en-US" altLang="zh-CN" sz="2400" b="1"/>
              <a:t>(</a:t>
            </a:r>
            <a:r>
              <a:rPr lang="en-US" altLang="zh-CN" sz="2400" b="1" i="1"/>
              <a:t>n</a:t>
            </a:r>
            <a:r>
              <a:rPr lang="en-US" altLang="zh-CN" sz="2400" b="1"/>
              <a:t>)</a:t>
            </a:r>
            <a:r>
              <a:rPr lang="zh-CN" altLang="en-US" sz="2400" b="1"/>
              <a:t>是插值器中去除镜像分量的数字低通滤波器，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它的作用在频域是去除（</a:t>
            </a:r>
            <a:r>
              <a:rPr lang="en-US" altLang="zh-CN" sz="2400" b="1" i="1"/>
              <a:t>I</a:t>
            </a:r>
            <a:r>
              <a:rPr lang="en-US" altLang="zh-CN" sz="2400" b="1"/>
              <a:t>-1</a:t>
            </a:r>
            <a:r>
              <a:rPr lang="zh-CN" altLang="en-US" sz="2400" b="1"/>
              <a:t>）个镜像分量，在时域是平滑和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插值，将零值样点变成插值样点；</a:t>
            </a:r>
          </a:p>
          <a:p>
            <a:pPr>
              <a:lnSpc>
                <a:spcPct val="150000"/>
              </a:lnSpc>
            </a:pPr>
            <a:r>
              <a:rPr lang="en-US" altLang="zh-CN" sz="2400" b="1" i="1"/>
              <a:t>h</a:t>
            </a:r>
            <a:r>
              <a:rPr lang="en-US" altLang="zh-CN" sz="2400" b="1" i="1" baseline="-25000"/>
              <a:t>d</a:t>
            </a:r>
            <a:r>
              <a:rPr lang="en-US" altLang="zh-CN" sz="2400" b="1"/>
              <a:t>(</a:t>
            </a:r>
            <a:r>
              <a:rPr lang="en-US" altLang="zh-CN" sz="2400" b="1" i="1"/>
              <a:t>n</a:t>
            </a:r>
            <a:r>
              <a:rPr lang="en-US" altLang="zh-CN" sz="2400" b="1"/>
              <a:t>)</a:t>
            </a:r>
            <a:r>
              <a:rPr lang="zh-CN" altLang="en-US" sz="2400" b="1"/>
              <a:t>是抽取前用来作防混叠失真的数字低通滤波器，它们都是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工作在同一个抽样频率</a:t>
            </a:r>
            <a:r>
              <a:rPr lang="en-US" altLang="zh-CN" sz="2400" b="1" i="1"/>
              <a:t>If</a:t>
            </a:r>
            <a:r>
              <a:rPr lang="en-US" altLang="zh-CN" sz="2400" b="1" i="1" baseline="-25000"/>
              <a:t>s</a:t>
            </a:r>
            <a:r>
              <a:rPr lang="zh-CN" altLang="en-US" sz="2400" b="1"/>
              <a:t>上，因而可以将</a:t>
            </a:r>
            <a:r>
              <a:rPr lang="en-US" altLang="zh-CN" sz="2400" b="1" i="1"/>
              <a:t>h</a:t>
            </a:r>
            <a:r>
              <a:rPr lang="en-US" altLang="zh-CN" sz="2400" b="1" i="1" baseline="-25000"/>
              <a:t>I</a:t>
            </a:r>
            <a:r>
              <a:rPr lang="en-US" altLang="zh-CN" sz="2400" b="1"/>
              <a:t>(</a:t>
            </a:r>
            <a:r>
              <a:rPr lang="en-US" altLang="zh-CN" sz="2400" b="1" i="1"/>
              <a:t>n</a:t>
            </a:r>
            <a:r>
              <a:rPr lang="en-US" altLang="zh-CN" sz="2400" b="1"/>
              <a:t>)</a:t>
            </a:r>
            <a:r>
              <a:rPr lang="zh-CN" altLang="en-US" sz="2400" b="1"/>
              <a:t>与</a:t>
            </a:r>
            <a:r>
              <a:rPr lang="en-US" altLang="zh-CN" sz="2400" b="1" i="1"/>
              <a:t>h</a:t>
            </a:r>
            <a:r>
              <a:rPr lang="en-US" altLang="zh-CN" sz="2400" b="1" i="1" baseline="-25000"/>
              <a:t>d</a:t>
            </a:r>
            <a:r>
              <a:rPr lang="en-US" altLang="zh-CN" sz="2400" b="1"/>
              <a:t>(</a:t>
            </a:r>
            <a:r>
              <a:rPr lang="en-US" altLang="zh-CN" sz="2400" b="1" i="1"/>
              <a:t>n</a:t>
            </a:r>
            <a:r>
              <a:rPr lang="en-US" altLang="zh-CN" sz="2400" b="1"/>
              <a:t>)</a:t>
            </a:r>
            <a:r>
              <a:rPr lang="zh-CN" altLang="en-US" sz="2400" b="1"/>
              <a:t>合并为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一个数字低通滤波器</a:t>
            </a:r>
            <a:r>
              <a:rPr lang="en-US" altLang="zh-CN" sz="2400" b="1" i="1"/>
              <a:t>h</a:t>
            </a:r>
            <a:r>
              <a:rPr lang="en-US" altLang="zh-CN" sz="2400" b="1"/>
              <a:t>(</a:t>
            </a:r>
            <a:r>
              <a:rPr lang="en-US" altLang="zh-CN" sz="2400" b="1" i="1"/>
              <a:t>n</a:t>
            </a:r>
            <a:r>
              <a:rPr lang="en-US" altLang="zh-CN" sz="2400" b="1"/>
              <a:t>)</a:t>
            </a:r>
            <a:r>
              <a:rPr lang="zh-CN" altLang="en-US" sz="2400" b="1"/>
              <a:t>，如图（</a:t>
            </a:r>
            <a:r>
              <a:rPr lang="en-US" altLang="zh-CN" sz="2400" b="1"/>
              <a:t>b</a:t>
            </a:r>
            <a:r>
              <a:rPr lang="zh-CN" altLang="en-US" sz="2400" b="1"/>
              <a:t>）所示。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由于此滤波器同时用作插值和抽取的运算，因而，它应逼近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的理想低通特性应为</a:t>
            </a:r>
          </a:p>
        </p:txBody>
      </p:sp>
      <p:pic>
        <p:nvPicPr>
          <p:cNvPr id="3" name="Picture 5" descr="image00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6600" y="4786322"/>
            <a:ext cx="6337300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6093295"/>
            <a:ext cx="3888432" cy="467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439953"/>
            <a:ext cx="7609776" cy="33462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此理想低通滤波器的截止频率应是插值或抽取两系统的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理想低通滤波器截止频率中的较小者，而此滤波器幅度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应和插值滤波器的幅度一样，为</a:t>
            </a:r>
            <a:r>
              <a:rPr lang="en-US" altLang="zh-CN" sz="2400" b="1" i="1" dirty="0"/>
              <a:t>I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。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以下对既去掉镜像分量又防止混叠失真的低通滤波器的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截止频率，作进一步的分析。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50825" y="357166"/>
            <a:ext cx="7893508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） 若将整个系统输出信号的抽样频率</a:t>
            </a:r>
            <a:r>
              <a:rPr lang="zh-CN" altLang="en-US" sz="2400" b="1" dirty="0" smtClean="0"/>
              <a:t>用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Id</a:t>
            </a:r>
            <a:r>
              <a:rPr lang="zh-CN" altLang="en-US" sz="2400" b="1" i="1" dirty="0" smtClean="0"/>
              <a:t> </a:t>
            </a:r>
            <a:r>
              <a:rPr lang="zh-CN" altLang="en-US" sz="2400" b="1" dirty="0" smtClean="0"/>
              <a:t>表示</a:t>
            </a:r>
            <a:r>
              <a:rPr lang="zh-CN" altLang="en-US" sz="2400" b="1" dirty="0"/>
              <a:t>，则</a:t>
            </a:r>
            <a:r>
              <a:rPr lang="zh-CN" altLang="en-US" sz="2400" b="1" dirty="0" smtClean="0"/>
              <a:t>有</a:t>
            </a:r>
            <a:endParaRPr lang="en-US" altLang="zh-CN" sz="2400" b="1" dirty="0" smtClean="0"/>
          </a:p>
          <a:p>
            <a:pPr algn="ctr">
              <a:lnSpc>
                <a:spcPct val="150000"/>
              </a:lnSpc>
            </a:pPr>
            <a:r>
              <a:rPr lang="en-US" altLang="zh-CN" sz="2400" b="1" i="1" dirty="0"/>
              <a:t>f</a:t>
            </a:r>
            <a:r>
              <a:rPr lang="en-US" altLang="zh-CN" sz="2400" b="1" i="1" baseline="-25000" dirty="0"/>
              <a:t>Id</a:t>
            </a:r>
            <a:r>
              <a:rPr lang="zh-CN" altLang="en-US" sz="2400" b="1" i="1" dirty="0"/>
              <a:t> </a:t>
            </a:r>
            <a:r>
              <a:rPr lang="en-US" altLang="zh-CN" sz="2400" b="1" i="1" dirty="0" smtClean="0"/>
              <a:t>=If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i="1" dirty="0" smtClean="0"/>
              <a:t>/D</a:t>
            </a:r>
            <a:endParaRPr lang="zh-CN" altLang="en-US" sz="2400" b="1" dirty="0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130300" y="1766866"/>
            <a:ext cx="80342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根据</a:t>
            </a:r>
          </a:p>
        </p:txBody>
      </p:sp>
      <p:pic>
        <p:nvPicPr>
          <p:cNvPr id="6" name="Picture 8" descr="image00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3713" y="2571728"/>
            <a:ext cx="5580062" cy="105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130300" y="3630591"/>
            <a:ext cx="4596130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可以求得滤波器的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                 模拟</a:t>
            </a:r>
            <a:r>
              <a:rPr lang="zh-CN" altLang="en-US" sz="2400" b="1" dirty="0" smtClean="0"/>
              <a:t>截止频率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c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                 数字</a:t>
            </a:r>
            <a:r>
              <a:rPr lang="zh-CN" altLang="en-US" sz="2400" b="1" dirty="0" smtClean="0"/>
              <a:t>截止频率</a:t>
            </a:r>
            <a:r>
              <a:rPr lang="en-US" altLang="zh-CN" sz="2400" b="1" i="1" dirty="0" smtClean="0"/>
              <a:t>ω</a:t>
            </a:r>
            <a:r>
              <a:rPr lang="en-US" altLang="zh-CN" sz="2400" b="1" i="1" baseline="-25000" dirty="0" smtClean="0"/>
              <a:t>c</a:t>
            </a:r>
            <a:r>
              <a:rPr lang="en-US" altLang="zh-CN" sz="2400" b="1" dirty="0" smtClean="0"/>
              <a:t>′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注意</a:t>
            </a:r>
            <a:r>
              <a:rPr lang="zh-CN" altLang="en-US" sz="2400" b="1" dirty="0"/>
              <a:t>：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的抽样频率</a:t>
            </a:r>
            <a:r>
              <a:rPr lang="zh-CN" altLang="en-US" sz="2400" b="1" dirty="0" smtClean="0"/>
              <a:t>为</a:t>
            </a:r>
            <a:r>
              <a:rPr lang="en-US" altLang="zh-CN" sz="2400" b="1" i="1" dirty="0"/>
              <a:t>If</a:t>
            </a:r>
            <a:r>
              <a:rPr lang="en-US" altLang="zh-CN" sz="2400" b="1" i="1" baseline="-25000" dirty="0"/>
              <a:t>s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0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6738" y="509588"/>
            <a:ext cx="4175125" cy="99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5" descr="image0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3713" y="1916113"/>
            <a:ext cx="4687887" cy="76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808038" y="2797175"/>
            <a:ext cx="1189749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因而 ，</a:t>
            </a:r>
          </a:p>
        </p:txBody>
      </p:sp>
      <p:pic>
        <p:nvPicPr>
          <p:cNvPr id="5" name="Picture 7" descr="image0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35150" y="3573463"/>
            <a:ext cx="230505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image01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92275" y="4525963"/>
            <a:ext cx="48831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368369"/>
            <a:ext cx="7120860" cy="36702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） </a:t>
            </a:r>
            <a:r>
              <a:rPr lang="zh-CN" altLang="en-US" sz="2400" b="1" dirty="0" smtClean="0"/>
              <a:t>若</a:t>
            </a:r>
            <a:r>
              <a:rPr lang="en-US" altLang="zh-CN" sz="2400" b="1" i="1" dirty="0" smtClean="0"/>
              <a:t>I&gt;D</a:t>
            </a:r>
            <a:r>
              <a:rPr lang="zh-CN" altLang="en-US" sz="2400" b="1" dirty="0" smtClean="0"/>
              <a:t>，</a:t>
            </a:r>
            <a:r>
              <a:rPr lang="zh-CN" altLang="en-US" sz="2400" b="1" dirty="0"/>
              <a:t>也就是最后输出信号的抽样频率大于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输入信号的抽样频率，</a:t>
            </a:r>
            <a:r>
              <a:rPr lang="zh-CN" altLang="en-US" sz="2400" b="1" dirty="0" smtClean="0"/>
              <a:t>即</a:t>
            </a:r>
            <a:endParaRPr lang="en-US" altLang="zh-CN" sz="2400" b="1" dirty="0" smtClean="0"/>
          </a:p>
          <a:p>
            <a:pPr algn="ctr">
              <a:lnSpc>
                <a:spcPct val="150000"/>
              </a:lnSpc>
            </a:pPr>
            <a:r>
              <a:rPr lang="en-US" altLang="zh-CN" sz="2400" b="1" i="1" dirty="0"/>
              <a:t>f</a:t>
            </a:r>
            <a:r>
              <a:rPr lang="en-US" altLang="zh-CN" sz="2400" b="1" i="1" baseline="-25000" dirty="0"/>
              <a:t>Id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=</a:t>
            </a:r>
            <a:r>
              <a:rPr lang="en-US" altLang="zh-CN" sz="2400" b="1" i="1" dirty="0" smtClean="0"/>
              <a:t>If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i="1" dirty="0" smtClean="0"/>
              <a:t>/D&gt;f</a:t>
            </a:r>
            <a:r>
              <a:rPr lang="en-US" altLang="zh-CN" sz="2400" b="1" i="1" baseline="-25000" dirty="0" smtClean="0"/>
              <a:t>s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endParaRPr lang="zh-CN" altLang="en-US" sz="11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则滤波器的截止频率应</a:t>
            </a:r>
            <a:r>
              <a:rPr lang="zh-CN" altLang="en-US" sz="2400" b="1" dirty="0" smtClean="0"/>
              <a:t>为</a:t>
            </a:r>
            <a:endParaRPr lang="en-US" altLang="zh-CN" sz="2400" b="1" dirty="0" smtClean="0"/>
          </a:p>
          <a:p>
            <a:pPr algn="ctr">
              <a:lnSpc>
                <a:spcPct val="150000"/>
              </a:lnSpc>
            </a:pP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c</a:t>
            </a:r>
            <a:r>
              <a:rPr lang="zh-CN" altLang="en-US" sz="2400" b="1" i="1" dirty="0" smtClean="0"/>
              <a:t> </a:t>
            </a:r>
            <a:r>
              <a:rPr lang="en-US" altLang="zh-CN" sz="2400" b="1" i="1" dirty="0" smtClean="0"/>
              <a:t>=f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i="1" dirty="0" smtClean="0"/>
              <a:t>/2</a:t>
            </a:r>
          </a:p>
          <a:p>
            <a:pPr algn="ctr">
              <a:lnSpc>
                <a:spcPct val="150000"/>
              </a:lnSpc>
            </a:pPr>
            <a:r>
              <a:rPr lang="en-US" altLang="zh-CN" sz="2400" b="1" i="1" dirty="0"/>
              <a:t>ω</a:t>
            </a:r>
            <a:r>
              <a:rPr lang="en-US" altLang="zh-CN" sz="2400" b="1" i="1" baseline="-25000" dirty="0"/>
              <a:t>c</a:t>
            </a:r>
            <a:r>
              <a:rPr lang="en-US" altLang="zh-CN" sz="2400" b="1" dirty="0" smtClean="0"/>
              <a:t>′=</a:t>
            </a:r>
            <a:r>
              <a:rPr lang="el-GR" altLang="zh-CN" sz="2400" b="1" dirty="0" smtClean="0"/>
              <a:t>π</a:t>
            </a:r>
            <a:r>
              <a:rPr lang="en-US" altLang="zh-CN" sz="2400" b="1" dirty="0" smtClean="0"/>
              <a:t>/</a:t>
            </a:r>
            <a:r>
              <a:rPr lang="en-US" altLang="zh-CN" sz="2400" b="1" i="1" dirty="0" smtClean="0"/>
              <a:t>I</a:t>
            </a:r>
            <a:endParaRPr lang="zh-CN" altLang="en-US" sz="2400" b="1" dirty="0"/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187450" y="4149080"/>
            <a:ext cx="6991016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99"/>
                </a:solidFill>
              </a:rPr>
              <a:t>低通滤波器主要是作为消除插值产生的镜像分量的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99"/>
                </a:solidFill>
              </a:rPr>
              <a:t>后置滤波器之用，同时又一定能防止混叠失真 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204788"/>
            <a:ext cx="7197804" cy="3416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） </a:t>
            </a:r>
            <a:r>
              <a:rPr lang="zh-CN" altLang="en-US" sz="2400" b="1" dirty="0" smtClean="0"/>
              <a:t>若</a:t>
            </a:r>
            <a:r>
              <a:rPr lang="en-US" altLang="zh-CN" sz="2400" b="1" i="1" dirty="0" smtClean="0"/>
              <a:t>I&lt;D </a:t>
            </a:r>
            <a:r>
              <a:rPr lang="zh-CN" altLang="en-US" sz="2400" b="1" dirty="0" smtClean="0"/>
              <a:t>，</a:t>
            </a:r>
            <a:r>
              <a:rPr lang="zh-CN" altLang="en-US" sz="2400" b="1" dirty="0"/>
              <a:t>也就是最后输出信号的抽样频率小于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输入信号的抽样频率，</a:t>
            </a:r>
            <a:r>
              <a:rPr lang="zh-CN" altLang="en-US" sz="2400" b="1" dirty="0" smtClean="0"/>
              <a:t>即</a:t>
            </a:r>
            <a:endParaRPr lang="en-US" altLang="zh-CN" sz="2400" b="1" dirty="0" smtClean="0"/>
          </a:p>
          <a:p>
            <a:pPr algn="ctr">
              <a:lnSpc>
                <a:spcPct val="150000"/>
              </a:lnSpc>
            </a:pPr>
            <a:r>
              <a:rPr lang="en-US" altLang="zh-CN" sz="2400" b="1" i="1" dirty="0"/>
              <a:t>f</a:t>
            </a:r>
            <a:r>
              <a:rPr lang="en-US" altLang="zh-CN" sz="2400" b="1" i="1" baseline="-25000" dirty="0"/>
              <a:t>Id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=</a:t>
            </a:r>
            <a:r>
              <a:rPr lang="en-US" altLang="zh-CN" sz="2400" b="1" i="1" dirty="0" smtClean="0"/>
              <a:t>If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i="1" dirty="0" smtClean="0"/>
              <a:t>/D&lt;f</a:t>
            </a:r>
            <a:r>
              <a:rPr lang="en-US" altLang="zh-CN" sz="2400" b="1" i="1" baseline="-25000" dirty="0" smtClean="0"/>
              <a:t>s</a:t>
            </a:r>
            <a:endParaRPr lang="zh-CN" altLang="en-US" sz="11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则滤波器的截止频率应</a:t>
            </a:r>
            <a:r>
              <a:rPr lang="zh-CN" altLang="en-US" sz="2400" b="1" dirty="0" smtClean="0"/>
              <a:t>为</a:t>
            </a:r>
            <a:endParaRPr lang="en-US" altLang="zh-CN" sz="2400" b="1" dirty="0" smtClean="0"/>
          </a:p>
          <a:p>
            <a:pPr algn="ctr">
              <a:lnSpc>
                <a:spcPct val="150000"/>
              </a:lnSpc>
            </a:pPr>
            <a:r>
              <a:rPr lang="en-US" altLang="zh-CN" sz="2400" b="1" i="1" dirty="0"/>
              <a:t>f</a:t>
            </a:r>
            <a:r>
              <a:rPr lang="en-US" altLang="zh-CN" sz="2400" b="1" i="1" baseline="-25000" dirty="0"/>
              <a:t>c</a:t>
            </a:r>
            <a:r>
              <a:rPr lang="zh-CN" altLang="en-US" sz="2400" b="1" i="1" dirty="0"/>
              <a:t> </a:t>
            </a:r>
            <a:r>
              <a:rPr lang="en-US" altLang="zh-CN" sz="2400" b="1" i="1" dirty="0" smtClean="0"/>
              <a:t>=If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i="1" dirty="0" smtClean="0"/>
              <a:t>/2D</a:t>
            </a:r>
          </a:p>
          <a:p>
            <a:pPr algn="ctr">
              <a:lnSpc>
                <a:spcPct val="150000"/>
              </a:lnSpc>
            </a:pPr>
            <a:r>
              <a:rPr lang="en-US" altLang="zh-CN" sz="2400" b="1" i="1" dirty="0"/>
              <a:t>ω</a:t>
            </a:r>
            <a:r>
              <a:rPr lang="en-US" altLang="zh-CN" sz="2400" b="1" i="1" baseline="-25000" dirty="0"/>
              <a:t>c</a:t>
            </a:r>
            <a:r>
              <a:rPr lang="en-US" altLang="zh-CN" sz="2400" b="1" dirty="0"/>
              <a:t>′=</a:t>
            </a:r>
            <a:r>
              <a:rPr lang="el-GR" altLang="zh-CN" sz="2400" b="1" dirty="0"/>
              <a:t>π</a:t>
            </a:r>
            <a:r>
              <a:rPr lang="en-US" altLang="zh-CN" sz="2400" b="1" dirty="0" smtClean="0"/>
              <a:t>/</a:t>
            </a:r>
            <a:r>
              <a:rPr lang="en-US" altLang="zh-CN" sz="2400" b="1" i="1" dirty="0" smtClean="0"/>
              <a:t>D</a:t>
            </a:r>
            <a:endParaRPr lang="zh-CN" altLang="en-US" sz="2400" b="1" dirty="0"/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187624" y="3621108"/>
            <a:ext cx="6681637" cy="168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此时</a:t>
            </a:r>
            <a:r>
              <a:rPr lang="zh-CN" altLang="en-US" sz="2400" b="1" dirty="0">
                <a:solidFill>
                  <a:srgbClr val="000099"/>
                </a:solidFill>
              </a:rPr>
              <a:t>低通滤波器主要是作为防止抽取可能产生的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99"/>
                </a:solidFill>
              </a:rPr>
              <a:t>混叠失真的前置滤波器之用，同时又一定能消除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99"/>
                </a:solidFill>
              </a:rPr>
              <a:t>镜像分量。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645</TotalTime>
  <Words>562</Words>
  <Application>Microsoft Office PowerPoint</Application>
  <PresentationFormat>全屏显示(4:3)</PresentationFormat>
  <Paragraphs>61</Paragraphs>
  <Slides>14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Concourse</vt:lpstr>
      <vt:lpstr>              8.4   用正有理数I/D做抽样率转换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99</cp:revision>
  <dcterms:created xsi:type="dcterms:W3CDTF">2017-07-17T10:44:10Z</dcterms:created>
  <dcterms:modified xsi:type="dcterms:W3CDTF">2017-09-05T08:54:27Z</dcterms:modified>
</cp:coreProperties>
</file>